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</p:sldMasterIdLst>
  <p:sldIdLst>
    <p:sldId id="256" r:id="rId2"/>
    <p:sldId id="284" r:id="rId3"/>
    <p:sldId id="289" r:id="rId4"/>
    <p:sldId id="290" r:id="rId5"/>
    <p:sldId id="291" r:id="rId6"/>
    <p:sldId id="262" r:id="rId7"/>
    <p:sldId id="280" r:id="rId8"/>
    <p:sldId id="278" r:id="rId9"/>
    <p:sldId id="265" r:id="rId10"/>
    <p:sldId id="288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30">
          <p15:clr>
            <a:srgbClr val="A4A3A4"/>
          </p15:clr>
        </p15:guide>
        <p15:guide id="2" pos="24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308" y="-918"/>
      </p:cViewPr>
      <p:guideLst>
        <p:guide orient="horz" pos="930"/>
        <p:guide pos="2460"/>
      </p:guideLst>
    </p:cSldViewPr>
  </p:slideViewPr>
  <p:outlineViewPr>
    <p:cViewPr>
      <p:scale>
        <a:sx n="33" d="100"/>
        <a:sy n="33" d="100"/>
      </p:scale>
      <p:origin x="0" y="52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3526" r="-7124" b="9869"/>
          <a:stretch/>
        </p:blipFill>
        <p:spPr>
          <a:xfrm rot="16200000">
            <a:off x="-867844" y="867843"/>
            <a:ext cx="6857999" cy="5122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"/>
            <a:ext cx="12229464" cy="19217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0422" y="557939"/>
            <a:ext cx="6510504" cy="1363851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6382" y="3130658"/>
            <a:ext cx="5194544" cy="2691915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08-Sep-17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9" y="1037347"/>
            <a:ext cx="4580639" cy="5820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22" y="2255851"/>
            <a:ext cx="1067849" cy="1067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77" y="5710376"/>
            <a:ext cx="1655393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850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27105" y="1347508"/>
            <a:ext cx="7727620" cy="50763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834640" cy="101697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94113"/>
            <a:ext cx="2834640" cy="34798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12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9268" y="1123836"/>
            <a:ext cx="7315200" cy="486091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4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1224366"/>
            <a:ext cx="2819400" cy="47192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1224366"/>
            <a:ext cx="7315200" cy="476495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7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7878" y="1406472"/>
            <a:ext cx="7315200" cy="4846320"/>
          </a:xfrm>
        </p:spPr>
        <p:txBody>
          <a:bodyPr anchor="t"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2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4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1408176"/>
            <a:ext cx="3474720" cy="4865483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1408176"/>
            <a:ext cx="3474720" cy="48654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3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40817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231552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40817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231552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8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9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4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2285" r="54316" b="3069"/>
          <a:stretch/>
        </p:blipFill>
        <p:spPr>
          <a:xfrm rot="16200000">
            <a:off x="5663944" y="-5663947"/>
            <a:ext cx="864111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35" y="85116"/>
            <a:ext cx="1293615" cy="7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596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817" y="1406472"/>
            <a:ext cx="7315200" cy="484632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834640" cy="101697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94113"/>
            <a:ext cx="2834640" cy="34798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21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2285" r="54316" b="3069"/>
          <a:stretch/>
        </p:blipFill>
        <p:spPr>
          <a:xfrm rot="16200000">
            <a:off x="5663944" y="-5663947"/>
            <a:ext cx="864111" cy="1219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864108"/>
            <a:ext cx="3443590" cy="59938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131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1300734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35" y="85116"/>
            <a:ext cx="1293615" cy="7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rgbClr val="FFFFFF"/>
          </a:solidFill>
          <a:latin typeface="Cambria" charset="0"/>
          <a:ea typeface="Cambria" charset="0"/>
          <a:cs typeface="Cambria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342899"/>
            <a:ext cx="7315200" cy="125730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Self-Determination &amp; Self-Advocacy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03332" y="2426329"/>
            <a:ext cx="4469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Learning Objectives: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4264" y="3127248"/>
            <a:ext cx="5507736" cy="1622489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can communicate information about their interests, needs or rights.  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Students can demonstrate the skills needed to make choices based on interests, needs or rights.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3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 &amp; Self </a:t>
            </a:r>
            <a:r>
              <a:rPr lang="en-US" dirty="0" smtClean="0"/>
              <a:t>Advocacy:</a:t>
            </a:r>
            <a:br>
              <a:rPr lang="en-US" dirty="0" smtClean="0"/>
            </a:br>
            <a:endParaRPr lang="en-US" sz="2800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8563" y="3163601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 smtClean="0">
                <a:latin typeface="+mj-lt"/>
              </a:rPr>
              <a:t>Exit Ticket</a:t>
            </a:r>
            <a:endParaRPr lang="en-US" sz="2800" dirty="0">
              <a:latin typeface="+mj-lt"/>
            </a:endParaRPr>
          </a:p>
        </p:txBody>
      </p:sp>
      <p:pic>
        <p:nvPicPr>
          <p:cNvPr id="5" name="image" descr="exit sig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23" y="1112091"/>
            <a:ext cx="3390537" cy="27245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616" y="4117909"/>
            <a:ext cx="7315200" cy="2401607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Give </a:t>
            </a:r>
            <a:r>
              <a:rPr lang="en-US" dirty="0"/>
              <a:t>an example of a personal choice you have made (or would like to make) based on your interests, skills, or goals.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Share an “I will</a:t>
            </a:r>
            <a:r>
              <a:rPr lang="en-US" dirty="0" smtClean="0"/>
              <a:t>….” statement </a:t>
            </a:r>
            <a:r>
              <a:rPr lang="en-US" dirty="0"/>
              <a:t>related to setting a self-determination or self-advocacy </a:t>
            </a:r>
            <a:r>
              <a:rPr lang="en-US" dirty="0" smtClean="0"/>
              <a:t>goal for the year.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172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947482" cy="3143894"/>
          </a:xfrm>
        </p:spPr>
        <p:txBody>
          <a:bodyPr/>
          <a:lstStyle/>
          <a:p>
            <a:r>
              <a:rPr lang="en-US" dirty="0" smtClean="0"/>
              <a:t>Self-Determination &amp; Self Advocacy: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1675" y="3163614"/>
            <a:ext cx="2947482" cy="3143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 smtClean="0">
                <a:latin typeface="+mj-lt"/>
              </a:rPr>
              <a:t>Kick-off Activity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5616" y="1409216"/>
            <a:ext cx="7027524" cy="49143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“Dignity of Risk” by Chris Lyons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502920" lvl="1" indent="0" algn="ctr">
              <a:buNone/>
            </a:pPr>
            <a:r>
              <a:rPr lang="en-US" i="1" dirty="0"/>
              <a:t>“I want you to imagine that you live in a world where I am the boss of </a:t>
            </a:r>
            <a:r>
              <a:rPr lang="en-US" i="1" dirty="0" smtClean="0"/>
              <a:t>you….”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947482" cy="3143894"/>
          </a:xfrm>
        </p:spPr>
        <p:txBody>
          <a:bodyPr/>
          <a:lstStyle/>
          <a:p>
            <a:r>
              <a:rPr lang="en-US" dirty="0" smtClean="0"/>
              <a:t>Self-Determination &amp; Self Advocacy: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1675" y="3163614"/>
            <a:ext cx="2947482" cy="3143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 smtClean="0">
                <a:latin typeface="+mj-lt"/>
              </a:rPr>
              <a:t>Classroom Activity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5616" y="1437791"/>
            <a:ext cx="7027524" cy="49143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“Dignity of Risk” by Chris Lyons</a:t>
            </a:r>
          </a:p>
          <a:p>
            <a:pPr marL="0" indent="0" algn="ctr">
              <a:buNone/>
            </a:pPr>
            <a:r>
              <a:rPr lang="en-US" dirty="0" smtClean="0"/>
              <a:t>Discussion Questions: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Scenario 1: Recall the first scenario where I am the sole boss of you. You voice what you want to do, but I make all of the decisions and accompany you everywhere you go. 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dirty="0"/>
              <a:t>How does this first scenario make you feel?</a:t>
            </a:r>
            <a:endParaRPr lang="en-US" sz="1600" dirty="0"/>
          </a:p>
          <a:p>
            <a:pPr lvl="1" fontAlgn="base">
              <a:buFont typeface="Arial" pitchFamily="34" charset="0"/>
              <a:buChar char="•"/>
            </a:pPr>
            <a:r>
              <a:rPr lang="en-US" dirty="0"/>
              <a:t>Would it be easy, or difficult, to have me in the ‘driver’s seat’ of your life? Why? </a:t>
            </a:r>
            <a:endParaRPr lang="en-US" sz="1600" dirty="0"/>
          </a:p>
          <a:p>
            <a:pPr lvl="1" fontAlgn="base">
              <a:buFont typeface="Arial" pitchFamily="34" charset="0"/>
              <a:buChar char="•"/>
            </a:pPr>
            <a:r>
              <a:rPr lang="en-US" dirty="0"/>
              <a:t>Describe the negative impact(s) of this scenario.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Scenario 2: In the second scenario, you still have to ask my permission and continue to check in with me, but I no longer accompany you on the bus or at your friend’s home. Depending on how well you perform, I can take away privileges at any moment.  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dirty="0"/>
              <a:t>How do you feel now that you have a little more choice in hanging out with friends?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dirty="0"/>
              <a:t>How does hanging out with friends become more meaningful?</a:t>
            </a:r>
            <a:endParaRPr lang="en-US" sz="1600" dirty="0"/>
          </a:p>
          <a:p>
            <a:pPr lvl="1" fontAlgn="base">
              <a:buFont typeface="Arial" pitchFamily="34" charset="0"/>
              <a:buChar char="•"/>
            </a:pPr>
            <a:r>
              <a:rPr lang="en-US" dirty="0"/>
              <a:t>Is this scenario more comfortable, or less comfortable, for you? Why?</a:t>
            </a:r>
            <a:endParaRPr lang="en-US" sz="1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947482" cy="3143894"/>
          </a:xfrm>
        </p:spPr>
        <p:txBody>
          <a:bodyPr>
            <a:normAutofit/>
          </a:bodyPr>
          <a:lstStyle/>
          <a:p>
            <a:r>
              <a:rPr lang="en-US" dirty="0"/>
              <a:t>Self-Determination &amp; Self Advocacy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1675" y="3163614"/>
            <a:ext cx="2947482" cy="3143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 smtClean="0">
                <a:latin typeface="+mj-lt"/>
              </a:rPr>
              <a:t>Classroom Activity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5616" y="1437791"/>
            <a:ext cx="7027524" cy="49143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“Dignity of Risk” by Chris Lyons</a:t>
            </a:r>
          </a:p>
          <a:p>
            <a:pPr marL="0" indent="0" algn="ctr">
              <a:buNone/>
            </a:pPr>
            <a:r>
              <a:rPr lang="en-US" dirty="0" smtClean="0"/>
              <a:t>Discussion Questions: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Scenario 3: Here, I am still the boss, but you no longer have to ask permission. However, if you make the wrong choice, or encounter a natural consequence based on your actions, I share responsibility. 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dirty="0"/>
              <a:t>How does this scenario make you feel?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dirty="0"/>
              <a:t>What is the negative impact of having problems (or consequences of your actions) fall on your boss?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Scenario 4: In this final scenario, I am no longer the boss of you. You make all of your decisions and take responsibilities for any natural consequences based on your actions.</a:t>
            </a:r>
            <a:endParaRPr lang="en-US" sz="1800" dirty="0"/>
          </a:p>
          <a:p>
            <a:pPr lvl="1" fontAlgn="base">
              <a:buFont typeface="Arial" pitchFamily="34" charset="0"/>
              <a:buChar char="•"/>
            </a:pPr>
            <a:r>
              <a:rPr lang="en-US" dirty="0"/>
              <a:t>How does it feel to be fully responsible in making choices based on your needs and wants?</a:t>
            </a:r>
            <a:endParaRPr lang="en-US" sz="1600" dirty="0"/>
          </a:p>
          <a:p>
            <a:pPr lvl="1" fontAlgn="base">
              <a:buFont typeface="Arial" pitchFamily="34" charset="0"/>
              <a:buChar char="•"/>
            </a:pPr>
            <a:r>
              <a:rPr lang="en-US" dirty="0"/>
              <a:t>Why is it important to be responsible for your own actions and failures?</a:t>
            </a:r>
            <a:endParaRPr lang="en-US" sz="1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947482" cy="3143894"/>
          </a:xfrm>
        </p:spPr>
        <p:txBody>
          <a:bodyPr/>
          <a:lstStyle/>
          <a:p>
            <a:r>
              <a:rPr lang="en-US" dirty="0" smtClean="0"/>
              <a:t>Self-Determination &amp; Self Advocacy: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1675" y="3163614"/>
            <a:ext cx="2947482" cy="3143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 smtClean="0">
                <a:latin typeface="+mj-lt"/>
              </a:rPr>
              <a:t>Classroom Activity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5616" y="1390166"/>
            <a:ext cx="7027524" cy="17388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Discussion Extension: </a:t>
            </a:r>
          </a:p>
          <a:p>
            <a:pPr marL="502920" lvl="1" indent="0" algn="ctr">
              <a:buNone/>
            </a:pPr>
            <a:r>
              <a:rPr lang="en-US" dirty="0"/>
              <a:t>Use the following images to explore different levels of choice making around needs and wants, potential consequences, and steps one can take to prevent or problem solve roadblocks.</a:t>
            </a:r>
          </a:p>
        </p:txBody>
      </p:sp>
      <p:pic>
        <p:nvPicPr>
          <p:cNvPr id="5" name="image" descr="picture showing a person ropeway in a forest,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9138" y="2832925"/>
            <a:ext cx="2385349" cy="153749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image" descr="street hawker,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4318" y="2824249"/>
            <a:ext cx="2224809" cy="154616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image" descr="a picture of giant wheel,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6249" y="4593215"/>
            <a:ext cx="2378238" cy="15561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image" descr="picture showing a perosn rafting in sea,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14317" y="4593215"/>
            <a:ext cx="2224809" cy="15561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9476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It Online Activity: </a:t>
            </a:r>
            <a:br>
              <a:rPr lang="en-US" dirty="0" smtClean="0"/>
            </a:br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8562" y="2734632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 smtClean="0">
                <a:latin typeface="+mj-lt"/>
              </a:rPr>
              <a:t>Self Determination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785616" y="1398241"/>
            <a:ext cx="7027524" cy="3194857"/>
          </a:xfrm>
        </p:spPr>
        <p:txBody>
          <a:bodyPr>
            <a:normAutofit/>
          </a:bodyPr>
          <a:lstStyle/>
          <a:p>
            <a:pPr lvl="0" fontAlgn="base">
              <a:buFont typeface="Arial" pitchFamily="34" charset="0"/>
              <a:buChar char="•"/>
            </a:pPr>
            <a:r>
              <a:rPr lang="en-US" dirty="0" smtClean="0"/>
              <a:t>Share </a:t>
            </a:r>
            <a:r>
              <a:rPr lang="en-US" dirty="0"/>
              <a:t>a personal experience related to self-determination. 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dirty="0"/>
              <a:t>How is Steven self-determined? How does he self-advocate? 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dirty="0" smtClean="0"/>
              <a:t>What is the </a:t>
            </a:r>
            <a:r>
              <a:rPr lang="en-US" dirty="0"/>
              <a:t>first step to becoming </a:t>
            </a:r>
            <a:r>
              <a:rPr lang="en-US" dirty="0" smtClean="0"/>
              <a:t>self-determined?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image" descr="take control of your lif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27" y="3424428"/>
            <a:ext cx="5084974" cy="271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 &amp; Self </a:t>
            </a:r>
            <a:r>
              <a:rPr lang="en-US" dirty="0" smtClean="0"/>
              <a:t>Advocacy:</a:t>
            </a:r>
            <a:br>
              <a:rPr lang="en-US" dirty="0" smtClean="0"/>
            </a:br>
            <a:endParaRPr lang="en-US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8564" y="3163600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 smtClean="0">
                <a:latin typeface="+mj-lt"/>
              </a:rPr>
              <a:t>Decision Making Activity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616" y="1390824"/>
            <a:ext cx="7315200" cy="3840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Steps for decision </a:t>
            </a:r>
            <a:r>
              <a:rPr lang="en-US" dirty="0"/>
              <a:t>making </a:t>
            </a:r>
            <a:r>
              <a:rPr lang="en-US" dirty="0" smtClean="0"/>
              <a:t>include: assessing options and the positive and negative consequences, </a:t>
            </a:r>
            <a:r>
              <a:rPr lang="en-US" dirty="0"/>
              <a:t>executing a plan, and reflecting on outcomes.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Examine </a:t>
            </a:r>
            <a:r>
              <a:rPr lang="en-US" dirty="0"/>
              <a:t>the different problems on the Decision Making Scenario </a:t>
            </a:r>
            <a:r>
              <a:rPr lang="en-US" dirty="0" smtClean="0"/>
              <a:t>handout </a:t>
            </a:r>
            <a:r>
              <a:rPr lang="en-US" dirty="0"/>
              <a:t>and analyze possible solutions.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Listen to each problem, and with your group, evaluate the different options.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 with your group to decide </a:t>
            </a:r>
            <a:r>
              <a:rPr lang="en-US" dirty="0"/>
              <a:t>the best </a:t>
            </a:r>
            <a:r>
              <a:rPr lang="en-US" dirty="0" smtClean="0"/>
              <a:t>decision for the problem.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 your decision </a:t>
            </a:r>
            <a:r>
              <a:rPr lang="en-US" dirty="0"/>
              <a:t>and reasoning with </a:t>
            </a:r>
            <a:r>
              <a:rPr lang="en-US" dirty="0" smtClean="0"/>
              <a:t>peers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" descr="decision mak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291" y="4122683"/>
            <a:ext cx="2734752" cy="21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5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It Online Activity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8562" y="2723343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 smtClean="0">
                <a:latin typeface="+mj-lt"/>
              </a:rPr>
              <a:t>Self-Determination vs. Self-Advocacy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5616" y="1387851"/>
            <a:ext cx="7626046" cy="3624632"/>
          </a:xfrm>
        </p:spPr>
        <p:txBody>
          <a:bodyPr>
            <a:normAutofit/>
          </a:bodyPr>
          <a:lstStyle/>
          <a:p>
            <a:pPr lvl="0" fontAlgn="base">
              <a:buFont typeface="Arial" pitchFamily="34" charset="0"/>
              <a:buChar char="•"/>
            </a:pPr>
            <a:r>
              <a:rPr lang="en-US" dirty="0"/>
              <a:t>What is the difference between self-determination and self-advocacy?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dirty="0"/>
              <a:t>What does it mean to ‘stick up’ for yourself? Does anyone want to share a personal experience? 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dirty="0"/>
              <a:t>Give an example of what it means to be self-determined.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dirty="0"/>
              <a:t>Give an example of what it means to self-advocate. 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dirty="0"/>
              <a:t>How does knowing about yourself help you self-advocate your needs and rights?</a:t>
            </a:r>
          </a:p>
          <a:p>
            <a:endParaRPr lang="en-US" dirty="0"/>
          </a:p>
        </p:txBody>
      </p:sp>
      <p:pic>
        <p:nvPicPr>
          <p:cNvPr id="7" name="image" descr="a person self-advocates himself for his needs and righ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51" y="4104855"/>
            <a:ext cx="1890413" cy="22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 &amp; Self Advocacy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8562" y="3163063"/>
            <a:ext cx="2947482" cy="14634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800" dirty="0" smtClean="0">
                <a:latin typeface="+mj-lt"/>
              </a:rPr>
              <a:t>Synthesis Activity- Goal Setting</a:t>
            </a:r>
            <a:endParaRPr lang="en-US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5616" y="1428637"/>
            <a:ext cx="7673444" cy="33828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Set </a:t>
            </a:r>
            <a:r>
              <a:rPr lang="en-US" dirty="0"/>
              <a:t>two or three self-advocacy or self-determination goals for the school year. Goals should related </a:t>
            </a:r>
            <a:r>
              <a:rPr lang="en-US" dirty="0" smtClean="0"/>
              <a:t>to: </a:t>
            </a:r>
          </a:p>
          <a:p>
            <a:pPr marL="0" indent="0">
              <a:buNone/>
            </a:pPr>
            <a:r>
              <a:rPr lang="en-US" dirty="0" smtClean="0"/>
              <a:t>choice </a:t>
            </a:r>
            <a:r>
              <a:rPr lang="en-US" dirty="0"/>
              <a:t>making, goal setting/attainment, self-advocacy, problem-solving, self-awareness, person-centered planning for an IEP, self-evaluation, interpersonal relationships, or self-initiation.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 </a:t>
            </a:r>
            <a:r>
              <a:rPr lang="en-US" dirty="0"/>
              <a:t>include:  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i="1" dirty="0"/>
              <a:t>I will use a problem solving strategy to determine the best solution when hitting a roadblock. </a:t>
            </a:r>
            <a:endParaRPr lang="en-US" dirty="0"/>
          </a:p>
          <a:p>
            <a:pPr lvl="0" fontAlgn="base">
              <a:buFont typeface="Arial" pitchFamily="34" charset="0"/>
              <a:buChar char="•"/>
            </a:pPr>
            <a:r>
              <a:rPr lang="en-US" i="1" dirty="0"/>
              <a:t>I will make choices based on my needs, preferences and interests.</a:t>
            </a:r>
            <a:endParaRPr lang="en-US" dirty="0"/>
          </a:p>
          <a:p>
            <a:pPr lvl="0" fontAlgn="base">
              <a:buFont typeface="Arial" pitchFamily="34" charset="0"/>
              <a:buChar char="•"/>
            </a:pPr>
            <a:r>
              <a:rPr lang="en-US" i="1" dirty="0"/>
              <a:t>I will communicate my needs and request needed accommodation(s) during my work-based learning experience. 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image" descr="Setting Goa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5" y="4542353"/>
            <a:ext cx="2676019" cy="200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rame">
  <a:themeElements>
    <a:clrScheme name="PEPNET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B3383"/>
      </a:accent1>
      <a:accent2>
        <a:srgbClr val="FAB900"/>
      </a:accent2>
      <a:accent3>
        <a:srgbClr val="E98623"/>
      </a:accent3>
      <a:accent4>
        <a:srgbClr val="6B4E71"/>
      </a:accent4>
      <a:accent5>
        <a:srgbClr val="32495E"/>
      </a:accent5>
      <a:accent6>
        <a:srgbClr val="D95D39"/>
      </a:accent6>
      <a:hlink>
        <a:srgbClr val="90BB23"/>
      </a:hlink>
      <a:folHlink>
        <a:srgbClr val="EE7008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pIt Section 3 template" id="{1663D9A9-7819-CE4F-BE14-15F2DC89F022}" vid="{FE670F73-3B46-D741-9870-E68A10F53C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MapIt Section 3 template</Template>
  <TotalTime>1303</TotalTime>
  <Words>806</Words>
  <Application>Microsoft Office PowerPoint</Application>
  <PresentationFormat>Custom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Frame</vt:lpstr>
      <vt:lpstr>Self-Determination &amp; Self-Advocacy</vt:lpstr>
      <vt:lpstr>Self-Determination &amp; Self Advocacy: </vt:lpstr>
      <vt:lpstr>Self-Determination &amp; Self Advocacy: </vt:lpstr>
      <vt:lpstr>Self-Determination &amp; Self Advocacy: </vt:lpstr>
      <vt:lpstr>Self-Determination &amp; Self Advocacy: </vt:lpstr>
      <vt:lpstr>Map It Online Activity:  </vt:lpstr>
      <vt:lpstr>Self-Determination &amp; Self Advocacy: </vt:lpstr>
      <vt:lpstr>Map It Online Activity:  </vt:lpstr>
      <vt:lpstr>Self-Determination &amp; Self Advocacy:  </vt:lpstr>
      <vt:lpstr>Self-Determination &amp; Self Advocacy: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Dadmun, Melissa</dc:creator>
  <cp:lastModifiedBy>samudra</cp:lastModifiedBy>
  <cp:revision>90</cp:revision>
  <dcterms:created xsi:type="dcterms:W3CDTF">2017-05-12T19:19:56Z</dcterms:created>
  <dcterms:modified xsi:type="dcterms:W3CDTF">2017-09-08T10:47:34Z</dcterms:modified>
</cp:coreProperties>
</file>